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63" r:id="rId2"/>
    <p:sldId id="264" r:id="rId3"/>
    <p:sldId id="256" r:id="rId4"/>
    <p:sldId id="259" r:id="rId5"/>
    <p:sldId id="262" r:id="rId6"/>
    <p:sldId id="260" r:id="rId7"/>
    <p:sldId id="265" r:id="rId8"/>
    <p:sldId id="258" r:id="rId9"/>
    <p:sldId id="261" r:id="rId10"/>
    <p:sldId id="25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15B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C3186-1578-4729-A0D0-6842643C205E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9A899-EF30-4E67-8B8E-B2F1985AD6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6003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C9A899-EF30-4E67-8B8E-B2F1985AD6A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414340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2815B1"/>
                </a:solidFill>
              </a:rPr>
              <a:t>Разработка </a:t>
            </a:r>
            <a:br>
              <a:rPr lang="ru-RU" b="1" dirty="0" smtClean="0">
                <a:solidFill>
                  <a:srgbClr val="2815B1"/>
                </a:solidFill>
              </a:rPr>
            </a:br>
            <a:r>
              <a:rPr lang="ru-RU" b="1" dirty="0" smtClean="0">
                <a:solidFill>
                  <a:srgbClr val="2815B1"/>
                </a:solidFill>
              </a:rPr>
              <a:t>урока по русскому языку</a:t>
            </a:r>
            <a:br>
              <a:rPr lang="ru-RU" b="1" dirty="0" smtClean="0">
                <a:solidFill>
                  <a:srgbClr val="2815B1"/>
                </a:solidFill>
              </a:rPr>
            </a:br>
            <a:r>
              <a:rPr lang="ru-RU" b="1" dirty="0" smtClean="0">
                <a:solidFill>
                  <a:srgbClr val="2815B1"/>
                </a:solidFill>
              </a:rPr>
              <a:t> в 9-м классе на тему:</a:t>
            </a:r>
            <a:br>
              <a:rPr lang="ru-RU" b="1" dirty="0" smtClean="0">
                <a:solidFill>
                  <a:srgbClr val="2815B1"/>
                </a:solidFill>
              </a:rPr>
            </a:br>
            <a:r>
              <a:rPr lang="ru-RU" b="1" dirty="0" smtClean="0">
                <a:solidFill>
                  <a:srgbClr val="2815B1"/>
                </a:solidFill>
              </a:rPr>
              <a:t>«Сложноподчиненное предложение</a:t>
            </a:r>
            <a:br>
              <a:rPr lang="ru-RU" b="1" dirty="0" smtClean="0">
                <a:solidFill>
                  <a:srgbClr val="2815B1"/>
                </a:solidFill>
              </a:rPr>
            </a:br>
            <a:r>
              <a:rPr lang="ru-RU" b="1" dirty="0" smtClean="0">
                <a:solidFill>
                  <a:srgbClr val="2815B1"/>
                </a:solidFill>
              </a:rPr>
              <a:t>с несколькими придаточными»</a:t>
            </a:r>
            <a:endParaRPr lang="ru-RU" b="1" dirty="0">
              <a:solidFill>
                <a:srgbClr val="2815B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2815B1"/>
                </a:solidFill>
              </a:rPr>
              <a:t>Цели урока:</a:t>
            </a:r>
            <a:endParaRPr lang="ru-RU" dirty="0">
              <a:solidFill>
                <a:srgbClr val="2815B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solidFill>
                  <a:srgbClr val="2815B1"/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rgbClr val="2815B1"/>
                </a:solidFill>
              </a:rPr>
              <a:t>1.</a:t>
            </a:r>
            <a:r>
              <a:rPr lang="ru-RU" sz="2400" dirty="0" smtClean="0">
                <a:solidFill>
                  <a:srgbClr val="2815B1"/>
                </a:solidFill>
              </a:rPr>
              <a:t>Сформировать знания учащихся о видах подчинительной связи и умение их различать.</a:t>
            </a:r>
          </a:p>
          <a:p>
            <a:pPr>
              <a:buNone/>
            </a:pPr>
            <a:r>
              <a:rPr lang="ru-RU" sz="2400" dirty="0" smtClean="0">
                <a:solidFill>
                  <a:srgbClr val="2815B1"/>
                </a:solidFill>
              </a:rPr>
              <a:t>2. Сформировать умение видеть части сложноподчиненного предложения с несколькими </a:t>
            </a:r>
            <a:r>
              <a:rPr lang="ru-RU" sz="2400" dirty="0" smtClean="0">
                <a:solidFill>
                  <a:srgbClr val="2815B1"/>
                </a:solidFill>
              </a:rPr>
              <a:t>придаточными, </a:t>
            </a:r>
            <a:r>
              <a:rPr lang="ru-RU" sz="2400" dirty="0" smtClean="0">
                <a:solidFill>
                  <a:srgbClr val="2815B1"/>
                </a:solidFill>
              </a:rPr>
              <a:t>ставить знаки препинания. </a:t>
            </a:r>
          </a:p>
          <a:p>
            <a:pPr>
              <a:buNone/>
            </a:pPr>
            <a:r>
              <a:rPr lang="ru-RU" sz="2400" dirty="0" smtClean="0">
                <a:solidFill>
                  <a:srgbClr val="2815B1"/>
                </a:solidFill>
              </a:rPr>
              <a:t>3. Умение составлять схемы сложноподчиненных предложений с последовательным и параллельным подчинением.</a:t>
            </a:r>
          </a:p>
          <a:p>
            <a:pPr>
              <a:buNone/>
            </a:pPr>
            <a:r>
              <a:rPr lang="ru-RU" sz="2400" dirty="0" smtClean="0">
                <a:solidFill>
                  <a:srgbClr val="2815B1"/>
                </a:solidFill>
              </a:rPr>
              <a:t>4. Повторить и систематизировать знания по теме: «Лексика».</a:t>
            </a:r>
          </a:p>
          <a:p>
            <a:pPr>
              <a:buNone/>
            </a:pPr>
            <a:r>
              <a:rPr lang="ru-RU" sz="2400" dirty="0" smtClean="0">
                <a:solidFill>
                  <a:srgbClr val="2815B1"/>
                </a:solidFill>
              </a:rPr>
              <a:t>5. Активизировать творческие способности учеников.</a:t>
            </a:r>
          </a:p>
          <a:p>
            <a:pPr>
              <a:buNone/>
            </a:pPr>
            <a:r>
              <a:rPr lang="ru-RU" sz="2400" dirty="0" smtClean="0">
                <a:solidFill>
                  <a:srgbClr val="2815B1"/>
                </a:solidFill>
              </a:rPr>
              <a:t>6. Развивать навыки работы с компьютером, тестами, словарями.</a:t>
            </a:r>
            <a:endParaRPr lang="ru-RU" sz="2400" dirty="0">
              <a:solidFill>
                <a:srgbClr val="2815B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857231"/>
            <a:ext cx="7843838" cy="100013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Виды подчинительной связи: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143932" cy="521497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Соподчинение - подчинение двух или нескольких придаточных одному и тому же главному предложению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57620" y="3286124"/>
            <a:ext cx="1500198" cy="15001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Главное  предложение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>
            <a:stCxn id="4" idx="2"/>
            <a:endCxn id="11" idx="0"/>
          </p:cNvCxnSpPr>
          <p:nvPr/>
        </p:nvCxnSpPr>
        <p:spPr>
          <a:xfrm rot="5400000">
            <a:off x="3696885" y="4804182"/>
            <a:ext cx="928694" cy="8929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 rot="16200000" flipH="1">
            <a:off x="4482702" y="4911338"/>
            <a:ext cx="1000134" cy="7501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Блок-схема: узел 10"/>
          <p:cNvSpPr/>
          <p:nvPr/>
        </p:nvSpPr>
        <p:spPr>
          <a:xfrm>
            <a:off x="3286116" y="5715016"/>
            <a:ext cx="857256" cy="642942"/>
          </a:xfrm>
          <a:prstGeom prst="flowChartConnec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5072066" y="5715016"/>
            <a:ext cx="857256" cy="642942"/>
          </a:xfrm>
          <a:prstGeom prst="flowChartConnec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7" presetClass="emph" presetSubtype="1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7" presetClass="emph" presetSubtype="1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Однородное соподчинение -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 </a:t>
            </a:r>
            <a:r>
              <a:rPr lang="ru-RU" sz="2800" dirty="0" smtClean="0">
                <a:hlinkClick r:id="rId2" action="ppaction://hlinksldjump"/>
              </a:rPr>
              <a:t>придаточные одного вида относятся к одному и тому же слову главной части предложения или ко всей главной части.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29058" y="2928934"/>
            <a:ext cx="1785950" cy="14287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Главное предложение</a:t>
            </a:r>
            <a:endParaRPr lang="ru-RU" dirty="0"/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 rot="5400000">
            <a:off x="3982637" y="4304116"/>
            <a:ext cx="785819" cy="8929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4" idx="2"/>
            <a:endCxn id="21" idx="0"/>
          </p:cNvCxnSpPr>
          <p:nvPr/>
        </p:nvCxnSpPr>
        <p:spPr>
          <a:xfrm rot="5400000">
            <a:off x="4411265" y="4732744"/>
            <a:ext cx="785818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2"/>
          </p:cNvCxnSpPr>
          <p:nvPr/>
        </p:nvCxnSpPr>
        <p:spPr>
          <a:xfrm rot="16200000" flipH="1">
            <a:off x="4911331" y="4268395"/>
            <a:ext cx="857255" cy="10358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Блок-схема: узел 16"/>
          <p:cNvSpPr/>
          <p:nvPr/>
        </p:nvSpPr>
        <p:spPr>
          <a:xfrm>
            <a:off x="3500430" y="5143512"/>
            <a:ext cx="714380" cy="571504"/>
          </a:xfrm>
          <a:prstGeom prst="flowChartConnector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что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Блок-схема: узел 19"/>
          <p:cNvSpPr/>
          <p:nvPr/>
        </p:nvSpPr>
        <p:spPr>
          <a:xfrm>
            <a:off x="5429256" y="5214950"/>
            <a:ext cx="714380" cy="571504"/>
          </a:xfrm>
          <a:prstGeom prst="flowChartConnector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что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4429124" y="5143512"/>
            <a:ext cx="714380" cy="571504"/>
          </a:xfrm>
          <a:prstGeom prst="flowChartConnector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что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7" presetClass="emph" presetSubtype="1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1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1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/>
              <a:t>И грустно мне, </a:t>
            </a:r>
            <a:r>
              <a:rPr lang="ru-RU" sz="2400" b="1" dirty="0" smtClean="0">
                <a:solidFill>
                  <a:srgbClr val="FF0000"/>
                </a:solidFill>
              </a:rPr>
              <a:t>что</a:t>
            </a:r>
            <a:r>
              <a:rPr lang="ru-RU" sz="2400" b="1" dirty="0" smtClean="0"/>
              <a:t> зыбким полукругом лежат во тьме пустынные дворы, </a:t>
            </a:r>
            <a:r>
              <a:rPr lang="ru-RU" sz="2400" b="1" dirty="0" smtClean="0">
                <a:solidFill>
                  <a:srgbClr val="FF0000"/>
                </a:solidFill>
              </a:rPr>
              <a:t>что</a:t>
            </a:r>
            <a:r>
              <a:rPr lang="ru-RU" sz="2400" b="1" dirty="0" smtClean="0"/>
              <a:t> поздний час, </a:t>
            </a:r>
            <a:r>
              <a:rPr lang="ru-RU" sz="2400" b="1" dirty="0" smtClean="0">
                <a:solidFill>
                  <a:srgbClr val="FF0000"/>
                </a:solidFill>
              </a:rPr>
              <a:t>что </a:t>
            </a:r>
            <a:r>
              <a:rPr lang="ru-RU" sz="2400" b="1" dirty="0" smtClean="0"/>
              <a:t>гаснут друг за другом торжественные звездные миры.</a:t>
            </a:r>
            <a:r>
              <a:rPr lang="ru-RU" sz="2400" dirty="0" smtClean="0"/>
              <a:t> (К.Ваншенкин.)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71678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    </a:t>
            </a:r>
          </a:p>
          <a:p>
            <a:pPr>
              <a:buNone/>
            </a:pPr>
            <a:r>
              <a:rPr lang="ru-RU" b="1" dirty="0" smtClean="0"/>
              <a:t>               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</a:t>
            </a:r>
            <a:endParaRPr lang="ru-RU" dirty="0"/>
          </a:p>
        </p:txBody>
      </p:sp>
      <p:sp>
        <p:nvSpPr>
          <p:cNvPr id="4" name="Двойные круглые скобки 3"/>
          <p:cNvSpPr/>
          <p:nvPr/>
        </p:nvSpPr>
        <p:spPr>
          <a:xfrm>
            <a:off x="3714744" y="2357430"/>
            <a:ext cx="1000132" cy="914400"/>
          </a:xfrm>
          <a:prstGeom prst="bracketPair">
            <a:avLst>
              <a:gd name="adj" fmla="val 21212"/>
            </a:avLst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что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Левая круглая скобка 4"/>
          <p:cNvSpPr/>
          <p:nvPr/>
        </p:nvSpPr>
        <p:spPr>
          <a:xfrm>
            <a:off x="2143108" y="2357430"/>
            <a:ext cx="142876" cy="914400"/>
          </a:xfrm>
          <a:prstGeom prst="lef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ые круглые скобки 6"/>
          <p:cNvSpPr/>
          <p:nvPr/>
        </p:nvSpPr>
        <p:spPr>
          <a:xfrm>
            <a:off x="5072066" y="2357430"/>
            <a:ext cx="1000132" cy="914400"/>
          </a:xfrm>
          <a:prstGeom prst="bracketPair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b="1" smtClean="0">
                <a:solidFill>
                  <a:srgbClr val="FF0000"/>
                </a:solidFill>
              </a:rPr>
              <a:t>что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Правая круглая скобка 7"/>
          <p:cNvSpPr/>
          <p:nvPr/>
        </p:nvSpPr>
        <p:spPr>
          <a:xfrm>
            <a:off x="2928926" y="2357430"/>
            <a:ext cx="188595" cy="9144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ойные круглые скобки 8"/>
          <p:cNvSpPr/>
          <p:nvPr/>
        </p:nvSpPr>
        <p:spPr>
          <a:xfrm>
            <a:off x="6429388" y="2357430"/>
            <a:ext cx="1000132" cy="914400"/>
          </a:xfrm>
          <a:prstGeom prst="bracketPair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 flipH="1" flipV="1">
            <a:off x="2393141" y="2107397"/>
            <a:ext cx="500066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643174" y="1857364"/>
            <a:ext cx="428628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4000496" y="2071678"/>
            <a:ext cx="42862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>
            <a:off x="5357818" y="2071678"/>
            <a:ext cx="42862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6715934" y="2070884"/>
            <a:ext cx="42862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214678" y="2571744"/>
            <a:ext cx="343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,</a:t>
            </a:r>
            <a:endParaRPr lang="ru-RU" sz="4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143636" y="2571744"/>
            <a:ext cx="343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,</a:t>
            </a:r>
            <a:endParaRPr lang="ru-RU" sz="4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929190" y="5286388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 </a:t>
            </a:r>
            <a:endParaRPr lang="ru-RU" sz="4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715140" y="2643182"/>
            <a:ext cx="544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что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2" name="Прямоугольник 41">
            <a:hlinkClick r:id="rId2" action="ppaction://hlinksldjump"/>
          </p:cNvPr>
          <p:cNvSpPr/>
          <p:nvPr/>
        </p:nvSpPr>
        <p:spPr>
          <a:xfrm>
            <a:off x="571472" y="3786190"/>
            <a:ext cx="77867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Мы сразу поняли, </a:t>
            </a:r>
            <a:r>
              <a:rPr lang="ru-RU" sz="2400" b="1" dirty="0" smtClean="0">
                <a:solidFill>
                  <a:srgbClr val="FF0000"/>
                </a:solidFill>
              </a:rPr>
              <a:t>что </a:t>
            </a:r>
            <a:r>
              <a:rPr lang="ru-RU" sz="2400" b="1" dirty="0" smtClean="0"/>
              <a:t>дети дома не ночевали           </a:t>
            </a:r>
            <a:r>
              <a:rPr lang="ru-RU" sz="2400" b="1" dirty="0" smtClean="0">
                <a:solidFill>
                  <a:srgbClr val="FF0000"/>
                </a:solidFill>
              </a:rPr>
              <a:t>что</a:t>
            </a:r>
            <a:r>
              <a:rPr lang="ru-RU" sz="2400" b="1" dirty="0" smtClean="0"/>
              <a:t> они скорее всего заблудились в болоте</a:t>
            </a:r>
            <a:r>
              <a:rPr lang="ru-RU" sz="2400" dirty="0" smtClean="0"/>
              <a:t>.(Пришвин.)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44" name="Блок-схема: узел 43"/>
          <p:cNvSpPr/>
          <p:nvPr/>
        </p:nvSpPr>
        <p:spPr>
          <a:xfrm>
            <a:off x="6858016" y="3786190"/>
            <a:ext cx="428628" cy="428628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45" name="Левая круглая скобка 44"/>
          <p:cNvSpPr/>
          <p:nvPr/>
        </p:nvSpPr>
        <p:spPr>
          <a:xfrm>
            <a:off x="2071670" y="5286388"/>
            <a:ext cx="142876" cy="914400"/>
          </a:xfrm>
          <a:prstGeom prst="lef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авая круглая скобка 45"/>
          <p:cNvSpPr/>
          <p:nvPr/>
        </p:nvSpPr>
        <p:spPr>
          <a:xfrm>
            <a:off x="2928926" y="5286388"/>
            <a:ext cx="188595" cy="9144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3143240" y="5572140"/>
            <a:ext cx="343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,</a:t>
            </a:r>
            <a:endParaRPr lang="ru-RU" sz="4800" b="1" dirty="0"/>
          </a:p>
        </p:txBody>
      </p:sp>
      <p:sp>
        <p:nvSpPr>
          <p:cNvPr id="49" name="Двойные круглые скобки 48"/>
          <p:cNvSpPr/>
          <p:nvPr/>
        </p:nvSpPr>
        <p:spPr>
          <a:xfrm>
            <a:off x="3857620" y="5286388"/>
            <a:ext cx="1000132" cy="914400"/>
          </a:xfrm>
          <a:prstGeom prst="bracketPair">
            <a:avLst>
              <a:gd name="adj" fmla="val 21212"/>
            </a:avLst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что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0" name="Двойные круглые скобки 49"/>
          <p:cNvSpPr/>
          <p:nvPr/>
        </p:nvSpPr>
        <p:spPr>
          <a:xfrm>
            <a:off x="6143636" y="5286388"/>
            <a:ext cx="1000132" cy="914400"/>
          </a:xfrm>
          <a:prstGeom prst="bracketPair">
            <a:avLst>
              <a:gd name="adj" fmla="val 21212"/>
            </a:avLst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что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14942" y="5500702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sz="2800" dirty="0" smtClean="0"/>
              <a:t>и</a:t>
            </a:r>
            <a:endParaRPr lang="ru-RU" sz="2800" dirty="0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rot="5400000" flipH="1" flipV="1">
            <a:off x="2321703" y="5036355"/>
            <a:ext cx="500860" cy="7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571736" y="4786322"/>
            <a:ext cx="4071966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5400000">
            <a:off x="4107653" y="5036355"/>
            <a:ext cx="500860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5400000">
            <a:off x="6393669" y="5036355"/>
            <a:ext cx="500860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786314" y="2643182"/>
            <a:ext cx="3305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,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allAtOnce" animBg="1"/>
      <p:bldP spid="45" grpId="0" animBg="1"/>
      <p:bldP spid="46" grpId="0" animBg="1"/>
      <p:bldP spid="48" grpId="0"/>
      <p:bldP spid="49" grpId="0" build="allAtOnce" animBg="1"/>
      <p:bldP spid="50" grpId="0" build="allAtOnce" animBg="1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Неоднородное соподчинение -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35785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придаточные одного или разных видов поясняют разные слова главной части предложения.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  Есть книги, которые нам известны еще до того, как мы их прочтем. 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229600" cy="5268931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Чтобы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ru-RU" dirty="0" smtClean="0"/>
              <a:t>скрыть свое волнение, она низко нагнулась к столу и сделала вид</a:t>
            </a:r>
            <a:r>
              <a:rPr lang="ru-RU" dirty="0" smtClean="0">
                <a:solidFill>
                  <a:srgbClr val="FF0000"/>
                </a:solidFill>
              </a:rPr>
              <a:t>, что </a:t>
            </a:r>
            <a:r>
              <a:rPr lang="ru-RU" dirty="0" smtClean="0"/>
              <a:t>читает газету.</a:t>
            </a:r>
          </a:p>
          <a:p>
            <a:pPr>
              <a:buNone/>
            </a:pPr>
            <a:r>
              <a:rPr lang="ru-RU" dirty="0" smtClean="0"/>
              <a:t>  </a:t>
            </a:r>
            <a:endParaRPr lang="ru-RU" u="sng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    </a:t>
            </a:r>
            <a:endParaRPr lang="ru-RU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9" name="Двойные круглые скобки 8"/>
          <p:cNvSpPr/>
          <p:nvPr/>
        </p:nvSpPr>
        <p:spPr>
          <a:xfrm>
            <a:off x="2000232" y="2928934"/>
            <a:ext cx="1214446" cy="1128714"/>
          </a:xfrm>
          <a:prstGeom prst="bracketPair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Левая круглая скобка 9"/>
          <p:cNvSpPr/>
          <p:nvPr/>
        </p:nvSpPr>
        <p:spPr>
          <a:xfrm>
            <a:off x="4071934" y="2928934"/>
            <a:ext cx="216028" cy="1143008"/>
          </a:xfrm>
          <a:prstGeom prst="leftBracket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авая круглая скобка 10"/>
          <p:cNvSpPr/>
          <p:nvPr/>
        </p:nvSpPr>
        <p:spPr>
          <a:xfrm>
            <a:off x="5072066" y="2928934"/>
            <a:ext cx="142876" cy="1143008"/>
          </a:xfrm>
          <a:prstGeom prst="rightBracket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ые круглые скобки 11"/>
          <p:cNvSpPr/>
          <p:nvPr/>
        </p:nvSpPr>
        <p:spPr>
          <a:xfrm>
            <a:off x="6000760" y="2928934"/>
            <a:ext cx="1285884" cy="1143008"/>
          </a:xfrm>
          <a:prstGeom prst="bracketPair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286116" y="3571876"/>
            <a:ext cx="285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,</a:t>
            </a:r>
            <a:endParaRPr lang="ru-RU" sz="4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57818" y="3500438"/>
            <a:ext cx="285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,</a:t>
            </a:r>
            <a:endParaRPr lang="ru-RU" sz="4400" b="1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4357686" y="2643182"/>
            <a:ext cx="42862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>
            <a:off x="2714612" y="2428868"/>
            <a:ext cx="185738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2465373" y="2678901"/>
            <a:ext cx="499272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 flipH="1" flipV="1">
            <a:off x="4643438" y="2643182"/>
            <a:ext cx="42862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857752" y="2428868"/>
            <a:ext cx="185738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>
            <a:off x="6465107" y="267890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071670" y="3500438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Чтобы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215074" y="3500438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sz="2400" b="1" dirty="0" smtClean="0">
                <a:solidFill>
                  <a:srgbClr val="FF0000"/>
                </a:solidFill>
              </a:rPr>
              <a:t>что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15112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hlinkClick r:id="rId2" action="ppaction://hlinksldjump"/>
              </a:rPr>
              <a:t/>
            </a:r>
            <a:br>
              <a:rPr lang="ru-RU" dirty="0" smtClean="0">
                <a:hlinkClick r:id="rId2" action="ppaction://hlinksldjump"/>
              </a:rPr>
            </a:br>
            <a:r>
              <a:rPr lang="ru-RU" dirty="0" smtClean="0">
                <a:hlinkClick r:id="rId2" action="ppaction://hlinksldjump"/>
              </a:rPr>
              <a:t>2.Последовательное подчинение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r>
              <a:rPr lang="ru-RU" dirty="0" smtClean="0"/>
              <a:t>    придаточные предложения располагаются цепочкой: придаточное 1-й степени зависит от главной части сложноподчиненного предложения; придаточное 2-й степени зависит от придаточного 1-й степени и т.д.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642918"/>
            <a:ext cx="8158162" cy="5643602"/>
          </a:xfrm>
          <a:ln>
            <a:solidFill>
              <a:schemeClr val="bg1"/>
            </a:solidFill>
          </a:ln>
        </p:spPr>
        <p:txBody>
          <a:bodyPr/>
          <a:lstStyle/>
          <a:p>
            <a:endParaRPr lang="ru-RU" sz="2400" dirty="0" smtClean="0"/>
          </a:p>
          <a:p>
            <a:r>
              <a:rPr lang="ru-RU" sz="2400" dirty="0" smtClean="0"/>
              <a:t> Искусство видеть и слышать состоит в том, чтобы суметь поймать, как вы в действительности видите и слышите».</a:t>
            </a:r>
          </a:p>
          <a:p>
            <a:r>
              <a:rPr lang="ru-RU" sz="2400" dirty="0" smtClean="0"/>
              <a:t>                                                                          (В.Вересаев)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2214554"/>
            <a:ext cx="1285884" cy="10001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Главное предложение</a:t>
            </a:r>
            <a:endParaRPr lang="ru-RU" dirty="0"/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 rot="5400000">
            <a:off x="1607323" y="3536157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1214414" y="3929066"/>
            <a:ext cx="1500198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  чтобы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1608116" y="4892686"/>
            <a:ext cx="64294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1214414" y="5286388"/>
            <a:ext cx="1571636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  как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Левая круглая скобка 7"/>
          <p:cNvSpPr/>
          <p:nvPr/>
        </p:nvSpPr>
        <p:spPr>
          <a:xfrm>
            <a:off x="3428992" y="3429000"/>
            <a:ext cx="142876" cy="914400"/>
          </a:xfrm>
          <a:prstGeom prst="leftBracket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авая круглая скобка 8"/>
          <p:cNvSpPr/>
          <p:nvPr/>
        </p:nvSpPr>
        <p:spPr>
          <a:xfrm>
            <a:off x="4143372" y="3429000"/>
            <a:ext cx="144590" cy="914400"/>
          </a:xfrm>
          <a:prstGeom prst="rightBracket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429124" y="3857628"/>
            <a:ext cx="3177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,</a:t>
            </a:r>
            <a:endParaRPr lang="ru-RU" sz="4000" b="1" dirty="0"/>
          </a:p>
        </p:txBody>
      </p:sp>
      <p:sp>
        <p:nvSpPr>
          <p:cNvPr id="12" name="Двойные круглые скобки 11"/>
          <p:cNvSpPr/>
          <p:nvPr/>
        </p:nvSpPr>
        <p:spPr>
          <a:xfrm>
            <a:off x="4929190" y="3429000"/>
            <a:ext cx="914400" cy="914400"/>
          </a:xfrm>
          <a:prstGeom prst="bracketPair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000628" y="3786190"/>
            <a:ext cx="78581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чтобы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2198" y="3857628"/>
            <a:ext cx="428628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,</a:t>
            </a:r>
            <a:endParaRPr lang="ru-RU" sz="4000" b="1" dirty="0"/>
          </a:p>
        </p:txBody>
      </p:sp>
      <p:sp>
        <p:nvSpPr>
          <p:cNvPr id="16" name="Двойные круглые скобки 15"/>
          <p:cNvSpPr/>
          <p:nvPr/>
        </p:nvSpPr>
        <p:spPr>
          <a:xfrm>
            <a:off x="6572264" y="3429000"/>
            <a:ext cx="914400" cy="914400"/>
          </a:xfrm>
          <a:prstGeom prst="bracketPair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572264" y="3786190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   </a:t>
            </a:r>
            <a:r>
              <a:rPr lang="ru-RU" sz="2000" b="1" dirty="0" smtClean="0">
                <a:solidFill>
                  <a:srgbClr val="FF0000"/>
                </a:solidFill>
              </a:rPr>
              <a:t>как</a:t>
            </a:r>
            <a:endParaRPr lang="ru-RU" sz="2000" b="1" dirty="0">
              <a:solidFill>
                <a:srgbClr val="FF0000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5400000" flipH="1" flipV="1">
            <a:off x="3643306" y="3214686"/>
            <a:ext cx="42862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857620" y="3000372"/>
            <a:ext cx="150019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>
            <a:off x="5144298" y="3214686"/>
            <a:ext cx="427834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 flipH="1" flipV="1">
            <a:off x="5357818" y="3214686"/>
            <a:ext cx="42862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572132" y="3000372"/>
            <a:ext cx="150019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6858810" y="321389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emph" presetSubtype="1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7" presetClass="emph" presetSubtype="1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23" grpId="0" animBg="1"/>
      <p:bldP spid="8" grpId="0" animBg="1"/>
      <p:bldP spid="9" grpId="0" animBg="1"/>
      <p:bldP spid="11" grpId="0"/>
      <p:bldP spid="12" grpId="0" animBg="1"/>
      <p:bldP spid="15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500306"/>
            <a:ext cx="8158162" cy="391160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Слышно было, </a:t>
            </a:r>
            <a:r>
              <a:rPr lang="ru-RU" sz="2800" dirty="0" smtClean="0">
                <a:solidFill>
                  <a:srgbClr val="FF0000"/>
                </a:solidFill>
              </a:rPr>
              <a:t>как</a:t>
            </a:r>
            <a:r>
              <a:rPr lang="ru-RU" sz="2800" dirty="0" smtClean="0"/>
              <a:t> в саду шагал дворник      </a:t>
            </a:r>
            <a:r>
              <a:rPr lang="ru-RU" sz="2800" dirty="0" smtClean="0">
                <a:solidFill>
                  <a:srgbClr val="FF0000"/>
                </a:solidFill>
              </a:rPr>
              <a:t>как</a:t>
            </a:r>
            <a:r>
              <a:rPr lang="ru-RU" sz="2800" dirty="0" smtClean="0"/>
              <a:t> скрипела его тачка. (А.Чехов)</a:t>
            </a:r>
          </a:p>
          <a:p>
            <a:r>
              <a:rPr lang="ru-RU" sz="2800" dirty="0" smtClean="0"/>
              <a:t>Весной иволга появляется поздно, </a:t>
            </a:r>
            <a:r>
              <a:rPr lang="ru-RU" sz="2800" dirty="0" smtClean="0">
                <a:solidFill>
                  <a:srgbClr val="FF0000"/>
                </a:solidFill>
              </a:rPr>
              <a:t>когда </a:t>
            </a:r>
            <a:r>
              <a:rPr lang="ru-RU" sz="2800" dirty="0" smtClean="0"/>
              <a:t>рощи уже одеты листвой      все лесные певчие птицы давно прилетели.(Пришвин).</a:t>
            </a:r>
          </a:p>
          <a:p>
            <a:pPr>
              <a:buNone/>
            </a:pP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4" name="Блок-схема: узел 3"/>
          <p:cNvSpPr/>
          <p:nvPr/>
        </p:nvSpPr>
        <p:spPr>
          <a:xfrm>
            <a:off x="7215206" y="2643182"/>
            <a:ext cx="285752" cy="28575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3929058" y="4000504"/>
            <a:ext cx="285752" cy="28575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и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571480"/>
            <a:ext cx="671517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Однородные придаточные  предложения соединяются  неповторяющимися союзами </a:t>
            </a:r>
            <a:r>
              <a:rPr lang="ru-RU" sz="2800" i="1" dirty="0" smtClean="0">
                <a:solidFill>
                  <a:srgbClr val="FF0000"/>
                </a:solidFill>
              </a:rPr>
              <a:t>И, ИЛИ </a:t>
            </a:r>
            <a:r>
              <a:rPr lang="ru-RU" sz="2800" i="1" dirty="0" smtClean="0"/>
              <a:t> - </a:t>
            </a:r>
            <a:r>
              <a:rPr lang="ru-RU" sz="2800" i="1" u="sng" dirty="0" smtClean="0"/>
              <a:t>запятая не ставится.</a:t>
            </a:r>
          </a:p>
          <a:p>
            <a:endParaRPr lang="ru-RU" sz="2800" u="sng" dirty="0" smtClean="0"/>
          </a:p>
          <a:p>
            <a:endParaRPr lang="ru-RU" sz="2400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</TotalTime>
  <Words>369</Words>
  <Application>Microsoft Office PowerPoint</Application>
  <PresentationFormat>Экран (4:3)</PresentationFormat>
  <Paragraphs>78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Разработка  урока по русскому языку  в 9-м классе на тему: «Сложноподчиненное предложение с несколькими придаточными»</vt:lpstr>
      <vt:lpstr>Цели урока:</vt:lpstr>
      <vt:lpstr>Виды подчинительной связи:  </vt:lpstr>
      <vt:lpstr>Однородное соподчинение -  </vt:lpstr>
      <vt:lpstr>И грустно мне, что зыбким полукругом лежат во тьме пустынные дворы, что поздний час, что гаснут друг за другом торжественные звездные миры. (К.Ваншенкин.)</vt:lpstr>
      <vt:lpstr>Неоднородное соподчинение - </vt:lpstr>
      <vt:lpstr>Слайд 7</vt:lpstr>
      <vt:lpstr> 2.Последовательное подчинение -</vt:lpstr>
      <vt:lpstr>Слайд 9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Соподчинение</dc:title>
  <dc:creator>АЛЕКСАНДР</dc:creator>
  <cp:lastModifiedBy>Ильгар</cp:lastModifiedBy>
  <cp:revision>62</cp:revision>
  <dcterms:modified xsi:type="dcterms:W3CDTF">2016-10-26T15:15:12Z</dcterms:modified>
</cp:coreProperties>
</file>